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  <p:sldMasterId id="2147483683" r:id="rId3"/>
    <p:sldMasterId id="2147483691" r:id="rId4"/>
    <p:sldMasterId id="2147483699" r:id="rId5"/>
  </p:sldMasterIdLst>
  <p:notesMasterIdLst>
    <p:notesMasterId r:id="rId8"/>
  </p:notesMasterIdLst>
  <p:handoutMasterIdLst>
    <p:handoutMasterId r:id="rId9"/>
  </p:handoutMasterIdLst>
  <p:sldIdLst>
    <p:sldId id="272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arit Mantere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71F"/>
    <a:srgbClr val="FF7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4" autoAdjust="0"/>
    <p:restoredTop sz="95728" autoAdjust="0"/>
  </p:normalViewPr>
  <p:slideViewPr>
    <p:cSldViewPr snapToGrid="0" snapToObjects="1">
      <p:cViewPr>
        <p:scale>
          <a:sx n="70" d="100"/>
          <a:sy n="70" d="100"/>
        </p:scale>
        <p:origin x="138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0AE8D-D268-1447-8510-40E42E072901}" type="datetimeFigureOut">
              <a:rPr lang="en-US" smtClean="0"/>
              <a:t>2/18/2016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22D84-1FB6-D94A-BE56-2E0DD6AE03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6976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69E1D-A6CE-4D3E-B91C-366D26320649}" type="datetimeFigureOut">
              <a:rPr lang="fi-FI" smtClean="0"/>
              <a:pPr/>
              <a:t>18.2.2016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89426-6317-4DB0-AE9F-BF7105FC77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6019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5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47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82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810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80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587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329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44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80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89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555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88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900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651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937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14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lu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14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R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5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2416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Yellow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" y="36603"/>
            <a:ext cx="2238479" cy="2049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415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9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5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Re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050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Yellow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32" y="5659053"/>
            <a:ext cx="2382106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8390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8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369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42AF8-94BF-6340-B60E-A8C5E9F87F01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883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4BE77-5FCA-3844-8BD6-7ECE8B5BEE8D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65" y="5659053"/>
            <a:ext cx="2382105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41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15" y="5634638"/>
            <a:ext cx="2449208" cy="111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864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15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6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5180D-9F57-224F-AD9B-D6C47196F0CD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98" y="5634638"/>
            <a:ext cx="2382106" cy="111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101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rgbClr val="0065B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D404-ADF5-A94E-82B6-70B84D261D76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65" y="5659053"/>
            <a:ext cx="2382105" cy="106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18843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0443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austa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3805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taustainen kan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3286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7268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3" y="5651783"/>
            <a:ext cx="2558317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5625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6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158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-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B250-F217-B84A-8E10-659CA258BA5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1369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040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austa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385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taustainen kan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537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213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3" y="5651783"/>
            <a:ext cx="2558317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1678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0029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-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B250-F217-B84A-8E10-659CA258BA5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8956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796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taustakuvalla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584309" y="5454200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9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2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963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kotaustainen kan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584308" y="2740334"/>
            <a:ext cx="7975385" cy="2636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584309" y="5504997"/>
            <a:ext cx="5379423" cy="792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22082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80000"/>
            <a:ext cx="4629692" cy="64980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584310" y="2435535"/>
            <a:ext cx="3319477" cy="32329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84310" y="5884335"/>
            <a:ext cx="3319477" cy="5832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7898" cy="206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3496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584308" y="1912266"/>
            <a:ext cx="7975385" cy="26360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3" y="5651783"/>
            <a:ext cx="2558317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8905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808559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628F-9402-FB47-93B5-FC3C3BFEEBE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4427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-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539750" y="5765800"/>
            <a:ext cx="8085138" cy="0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40001" y="381000"/>
            <a:ext cx="8085599" cy="11957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4000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8"/>
          </p:nvPr>
        </p:nvSpPr>
        <p:spPr>
          <a:xfrm>
            <a:off x="4637521" y="1685675"/>
            <a:ext cx="3988079" cy="3831557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B250-F217-B84A-8E10-659CA258BA50}" type="slidenum">
              <a:rPr lang="fi-FI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94" y="5651783"/>
            <a:ext cx="2558314" cy="1089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538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0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3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4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x-none" smtClean="0"/>
              <a:t>2.10.2015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75F2E-43AA-204E-87A5-D5FAD299EF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2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07" r:id="rId12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5BCDE0-955E-2A43-932A-046BF80DB991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0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1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940300" y="5953125"/>
            <a:ext cx="3619500" cy="15875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4940300" y="6111875"/>
            <a:ext cx="3619500" cy="1857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x-none" smtClean="0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t>2.10.2015</a:t>
            </a:r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940300" y="6297613"/>
            <a:ext cx="3619500" cy="1619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5DB13D-24FD-0641-8100-A6CD964B88B6}" type="slidenum">
              <a:rPr lang="fi-FI">
                <a:solidFill>
                  <a:prstClr val="black">
                    <a:tint val="75000"/>
                  </a:prstClr>
                </a:solidFill>
                <a:ea typeface="ＭＳ Ｐゴシック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prstClr val="black">
                  <a:tint val="75000"/>
                </a:prstClr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08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4309" y="4914900"/>
            <a:ext cx="7975384" cy="1331300"/>
          </a:xfrm>
        </p:spPr>
        <p:txBody>
          <a:bodyPr/>
          <a:lstStyle/>
          <a:p>
            <a:r>
              <a:rPr lang="en-GB" b="1" dirty="0"/>
              <a:t>P</a:t>
            </a:r>
            <a:r>
              <a:rPr lang="en-GB" b="1" dirty="0" smtClean="0"/>
              <a:t>rofessor </a:t>
            </a:r>
            <a:r>
              <a:rPr lang="en-GB" b="1" dirty="0" err="1" smtClean="0"/>
              <a:t>Jorma</a:t>
            </a:r>
            <a:r>
              <a:rPr lang="en-GB" b="1" dirty="0" smtClean="0"/>
              <a:t> </a:t>
            </a:r>
            <a:r>
              <a:rPr lang="en-GB" b="1" dirty="0" err="1" smtClean="0"/>
              <a:t>Tarhio</a:t>
            </a:r>
            <a:endParaRPr lang="en-GB" b="1" dirty="0" smtClean="0"/>
          </a:p>
          <a:p>
            <a:endParaRPr lang="en-GB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84308" y="2070485"/>
            <a:ext cx="7975385" cy="2636000"/>
          </a:xfrm>
        </p:spPr>
        <p:txBody>
          <a:bodyPr/>
          <a:lstStyle/>
          <a:p>
            <a:r>
              <a:rPr lang="en-GB" dirty="0" smtClean="0"/>
              <a:t>String Algorithms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911" y="419212"/>
            <a:ext cx="2512612" cy="1041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42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8962"/>
          </a:xfrm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rgbClr val="FF671F"/>
                </a:solidFill>
              </a:rPr>
              <a:t>String Algorithms</a:t>
            </a:r>
            <a:endParaRPr lang="en-GB" sz="3200" b="1" dirty="0">
              <a:solidFill>
                <a:srgbClr val="FF671F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193040" y="897255"/>
            <a:ext cx="8859520" cy="1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494" y="5835416"/>
            <a:ext cx="2512612" cy="10418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57" b="22067"/>
          <a:stretch/>
        </p:blipFill>
        <p:spPr>
          <a:xfrm>
            <a:off x="71743" y="6021658"/>
            <a:ext cx="2502782" cy="74845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16267" y="1076933"/>
            <a:ext cx="7403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</a:t>
            </a:r>
            <a:r>
              <a:rPr lang="en-US" dirty="0" smtClean="0"/>
              <a:t>develop efficient </a:t>
            </a:r>
            <a:r>
              <a:rPr lang="en-US" b="1" dirty="0" smtClean="0"/>
              <a:t>al</a:t>
            </a:r>
            <a:r>
              <a:rPr lang="en-US" b="1" dirty="0" smtClean="0"/>
              <a:t>gorithms </a:t>
            </a:r>
            <a:r>
              <a:rPr lang="en-US" dirty="0"/>
              <a:t>for</a:t>
            </a:r>
            <a:r>
              <a:rPr lang="en-US" b="1" dirty="0"/>
              <a:t> information </a:t>
            </a:r>
            <a:r>
              <a:rPr lang="en-US" b="1" dirty="0" smtClean="0"/>
              <a:t>retrieval </a:t>
            </a:r>
            <a:r>
              <a:rPr lang="en-US" dirty="0" smtClean="0"/>
              <a:t>and</a:t>
            </a:r>
            <a:r>
              <a:rPr lang="en-US" b="1" dirty="0" smtClean="0"/>
              <a:t> text compression. </a:t>
            </a:r>
            <a:r>
              <a:rPr lang="en-US" dirty="0" smtClean="0"/>
              <a:t>Most of our algorithms </a:t>
            </a:r>
            <a:r>
              <a:rPr lang="en-US" dirty="0"/>
              <a:t>deal with online </a:t>
            </a:r>
            <a:r>
              <a:rPr lang="en-US" b="1" dirty="0" smtClean="0"/>
              <a:t>searching </a:t>
            </a:r>
            <a:r>
              <a:rPr lang="en-US" dirty="0" smtClean="0"/>
              <a:t>or</a:t>
            </a:r>
            <a:r>
              <a:rPr lang="en-US" b="1" dirty="0" smtClean="0"/>
              <a:t> indexing. Bioinformatics </a:t>
            </a:r>
            <a:r>
              <a:rPr lang="en-US" dirty="0" smtClean="0"/>
              <a:t>is one of the application areas.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75381" y="2534857"/>
            <a:ext cx="2017240" cy="31752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Exact match</a:t>
            </a:r>
            <a:endParaRPr lang="en-US" sz="1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2564410" y="6296424"/>
            <a:ext cx="2320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6600"/>
                </a:solidFill>
              </a:rPr>
              <a:t>Contact: </a:t>
            </a:r>
            <a:r>
              <a:rPr lang="en-US" b="1" dirty="0" err="1" smtClean="0">
                <a:solidFill>
                  <a:srgbClr val="FF6600"/>
                </a:solidFill>
              </a:rPr>
              <a:t>Jorma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r>
              <a:rPr lang="en-US" b="1" dirty="0" err="1" smtClean="0">
                <a:solidFill>
                  <a:srgbClr val="FF6600"/>
                </a:solidFill>
              </a:rPr>
              <a:t>Tarhio</a:t>
            </a:r>
            <a:r>
              <a:rPr lang="en-US" b="1" dirty="0" smtClean="0">
                <a:solidFill>
                  <a:srgbClr val="FF6600"/>
                </a:solidFill>
              </a:rPr>
              <a:t> </a:t>
            </a:r>
            <a:endParaRPr lang="en-US" b="1" dirty="0">
              <a:solidFill>
                <a:srgbClr val="FF6600"/>
              </a:solidFill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1697574" y="2306257"/>
            <a:ext cx="4546779" cy="199028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quick </a:t>
            </a:r>
            <a:r>
              <a:rPr 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brown fox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jumps</a:t>
            </a:r>
          </a:p>
          <a:p>
            <a:pPr>
              <a:spcBef>
                <a:spcPts val="1000"/>
              </a:spcBef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brown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fox</a:t>
            </a:r>
          </a:p>
          <a:p>
            <a:pPr>
              <a:spcBef>
                <a:spcPts val="1000"/>
              </a:spcBef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grown fix</a:t>
            </a:r>
          </a:p>
          <a:p>
            <a:pPr>
              <a:spcBef>
                <a:spcPts val="1000"/>
              </a:spcBef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own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foxbr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Bef>
                <a:spcPts val="1000"/>
              </a:spcBef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wonb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xrof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3" name="TextBox 16"/>
          <p:cNvSpPr txBox="1"/>
          <p:nvPr/>
        </p:nvSpPr>
        <p:spPr>
          <a:xfrm>
            <a:off x="5500780" y="3068257"/>
            <a:ext cx="1991841" cy="30777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Approximate match</a:t>
            </a:r>
            <a:endParaRPr lang="en-US" sz="1400" dirty="0" smtClean="0"/>
          </a:p>
        </p:txBody>
      </p:sp>
      <p:sp>
        <p:nvSpPr>
          <p:cNvPr id="24" name="TextBox 16"/>
          <p:cNvSpPr txBox="1"/>
          <p:nvPr/>
        </p:nvSpPr>
        <p:spPr>
          <a:xfrm>
            <a:off x="5500780" y="3576257"/>
            <a:ext cx="1991841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Circular match</a:t>
            </a:r>
            <a:endParaRPr lang="en-US" sz="1400" dirty="0" smtClean="0"/>
          </a:p>
        </p:txBody>
      </p:sp>
      <p:sp>
        <p:nvSpPr>
          <p:cNvPr id="25" name="TextBox 16"/>
          <p:cNvSpPr txBox="1"/>
          <p:nvPr/>
        </p:nvSpPr>
        <p:spPr>
          <a:xfrm>
            <a:off x="5500781" y="4084256"/>
            <a:ext cx="1991840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Jumbled match</a:t>
            </a:r>
            <a:endParaRPr lang="en-US" sz="1400" dirty="0" smtClean="0"/>
          </a:p>
        </p:txBody>
      </p:sp>
      <p:cxnSp>
        <p:nvCxnSpPr>
          <p:cNvPr id="7" name="Suora yhdysviiva 6"/>
          <p:cNvCxnSpPr/>
          <p:nvPr/>
        </p:nvCxnSpPr>
        <p:spPr>
          <a:xfrm flipV="1">
            <a:off x="4457611" y="2708505"/>
            <a:ext cx="1012711" cy="1987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 flipV="1">
            <a:off x="4486663" y="3238323"/>
            <a:ext cx="1025495" cy="60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4486663" y="3719162"/>
            <a:ext cx="1025495" cy="21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uora yhdysviiva 27"/>
          <p:cNvCxnSpPr/>
          <p:nvPr/>
        </p:nvCxnSpPr>
        <p:spPr>
          <a:xfrm>
            <a:off x="4486663" y="4103367"/>
            <a:ext cx="1025495" cy="1370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Vasen aaltosulje 39"/>
          <p:cNvSpPr/>
          <p:nvPr/>
        </p:nvSpPr>
        <p:spPr>
          <a:xfrm>
            <a:off x="2710145" y="2842634"/>
            <a:ext cx="229995" cy="1329244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Tekstiruutu 40"/>
          <p:cNvSpPr txBox="1"/>
          <p:nvPr/>
        </p:nvSpPr>
        <p:spPr>
          <a:xfrm>
            <a:off x="1798104" y="3327927"/>
            <a:ext cx="948154" cy="189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Patterns</a:t>
            </a:r>
            <a:endParaRPr lang="fi-FI" sz="1600" dirty="0"/>
          </a:p>
        </p:txBody>
      </p:sp>
      <p:pic>
        <p:nvPicPr>
          <p:cNvPr id="44" name="Kuva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887" y="4270375"/>
            <a:ext cx="2562225" cy="1619250"/>
          </a:xfrm>
          <a:prstGeom prst="rect">
            <a:avLst/>
          </a:prstGeom>
        </p:spPr>
      </p:pic>
      <p:sp>
        <p:nvSpPr>
          <p:cNvPr id="45" name="TextBox 16"/>
          <p:cNvSpPr txBox="1"/>
          <p:nvPr/>
        </p:nvSpPr>
        <p:spPr>
          <a:xfrm>
            <a:off x="5526180" y="4617657"/>
            <a:ext cx="1966441" cy="30777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400" dirty="0" smtClean="0"/>
              <a:t>Order-preserving match</a:t>
            </a:r>
            <a:endParaRPr lang="en-US" sz="1200" dirty="0" smtClean="0"/>
          </a:p>
        </p:txBody>
      </p:sp>
      <p:cxnSp>
        <p:nvCxnSpPr>
          <p:cNvPr id="46" name="Suora yhdysviiva 45"/>
          <p:cNvCxnSpPr/>
          <p:nvPr/>
        </p:nvCxnSpPr>
        <p:spPr>
          <a:xfrm flipV="1">
            <a:off x="4432375" y="4765905"/>
            <a:ext cx="1113982" cy="1987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kstiruutu 48"/>
          <p:cNvSpPr txBox="1"/>
          <p:nvPr/>
        </p:nvSpPr>
        <p:spPr>
          <a:xfrm>
            <a:off x="3010469" y="5574294"/>
            <a:ext cx="7968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Pattern</a:t>
            </a:r>
            <a:endParaRPr lang="fi-FI" sz="1600" dirty="0"/>
          </a:p>
        </p:txBody>
      </p:sp>
      <p:sp>
        <p:nvSpPr>
          <p:cNvPr id="50" name="Tekstiruutu 49"/>
          <p:cNvSpPr txBox="1"/>
          <p:nvPr/>
        </p:nvSpPr>
        <p:spPr>
          <a:xfrm>
            <a:off x="2505501" y="4367636"/>
            <a:ext cx="1127232" cy="2797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Time series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12756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alto_University_2013">
  <a:themeElements>
    <a:clrScheme name="Aalto Yliopisto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FFCD00"/>
      </a:accent1>
      <a:accent2>
        <a:srgbClr val="009B3A"/>
      </a:accent2>
      <a:accent3>
        <a:srgbClr val="005EB8"/>
      </a:accent3>
      <a:accent4>
        <a:srgbClr val="6639B7"/>
      </a:accent4>
      <a:accent5>
        <a:srgbClr val="EF3340"/>
      </a:accent5>
      <a:accent6>
        <a:srgbClr val="FF7900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3.xml><?xml version="1.0" encoding="utf-8"?>
<a:theme xmlns:a="http://schemas.openxmlformats.org/drawingml/2006/main" name="Aalto_SCI_121031">
  <a:themeElements>
    <a:clrScheme name="Aalto SCI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FF671F"/>
      </a:accent1>
      <a:accent2>
        <a:srgbClr val="EF3340"/>
      </a:accent2>
      <a:accent3>
        <a:srgbClr val="005EB8"/>
      </a:accent3>
      <a:accent4>
        <a:srgbClr val="00965E"/>
      </a:accent4>
      <a:accent5>
        <a:srgbClr val="FFA300"/>
      </a:accent5>
      <a:accent6>
        <a:srgbClr val="FF671F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4.xml><?xml version="1.0" encoding="utf-8"?>
<a:theme xmlns:a="http://schemas.openxmlformats.org/drawingml/2006/main" name="1_Aalto_SCI_121031">
  <a:themeElements>
    <a:clrScheme name="Aalto SCI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FF671F"/>
      </a:accent1>
      <a:accent2>
        <a:srgbClr val="EF3340"/>
      </a:accent2>
      <a:accent3>
        <a:srgbClr val="005EB8"/>
      </a:accent3>
      <a:accent4>
        <a:srgbClr val="00965E"/>
      </a:accent4>
      <a:accent5>
        <a:srgbClr val="FFA300"/>
      </a:accent5>
      <a:accent6>
        <a:srgbClr val="FF671F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5.xml><?xml version="1.0" encoding="utf-8"?>
<a:theme xmlns:a="http://schemas.openxmlformats.org/drawingml/2006/main" name="2_Aalto_SCI_121031">
  <a:themeElements>
    <a:clrScheme name="Aalto SCI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FF671F"/>
      </a:accent1>
      <a:accent2>
        <a:srgbClr val="EF3340"/>
      </a:accent2>
      <a:accent3>
        <a:srgbClr val="005EB8"/>
      </a:accent3>
      <a:accent4>
        <a:srgbClr val="00965E"/>
      </a:accent4>
      <a:accent5>
        <a:srgbClr val="FFA300"/>
      </a:accent5>
      <a:accent6>
        <a:srgbClr val="FF671F"/>
      </a:accent6>
      <a:hlink>
        <a:srgbClr val="000000"/>
      </a:hlink>
      <a:folHlink>
        <a:srgbClr val="928B8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2175</TotalTime>
  <Words>72</Words>
  <Application>Microsoft Office PowerPoint</Application>
  <PresentationFormat>Näytössä katseltava diaesitys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2</vt:i4>
      </vt:variant>
    </vt:vector>
  </HeadingPairs>
  <TitlesOfParts>
    <vt:vector size="15" baseType="lpstr">
      <vt:lpstr>Arial</vt:lpstr>
      <vt:lpstr>Calibri</vt:lpstr>
      <vt:lpstr>Courier New</vt:lpstr>
      <vt:lpstr>Georgia</vt:lpstr>
      <vt:lpstr>Lucida Grande</vt:lpstr>
      <vt:lpstr>ＭＳ Ｐゴシック</vt:lpstr>
      <vt:lpstr>ＭＳ Ｐゴシック</vt:lpstr>
      <vt:lpstr>ヒラギノ角ゴ Pro W3</vt:lpstr>
      <vt:lpstr>Office Theme</vt:lpstr>
      <vt:lpstr>Aalto_University_2013</vt:lpstr>
      <vt:lpstr>Aalto_SCI_121031</vt:lpstr>
      <vt:lpstr>1_Aalto_SCI_121031</vt:lpstr>
      <vt:lpstr>2_Aalto_SCI_121031</vt:lpstr>
      <vt:lpstr>String Algorithms</vt:lpstr>
      <vt:lpstr>String Algorithms</vt:lpstr>
    </vt:vector>
  </TitlesOfParts>
  <Company>Aalto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Maarit Mantere</dc:creator>
  <cp:lastModifiedBy>JT</cp:lastModifiedBy>
  <cp:revision>96</cp:revision>
  <dcterms:created xsi:type="dcterms:W3CDTF">2015-11-06T01:37:38Z</dcterms:created>
  <dcterms:modified xsi:type="dcterms:W3CDTF">2016-02-19T13:01:14Z</dcterms:modified>
</cp:coreProperties>
</file>